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notesMasterIdLst>
    <p:notesMasterId r:id="rId16"/>
  </p:notesMasterIdLst>
  <p:handoutMasterIdLst>
    <p:handoutMasterId r:id="rId17"/>
  </p:handoutMasterIdLst>
  <p:sldIdLst>
    <p:sldId id="960" r:id="rId3"/>
    <p:sldId id="984" r:id="rId4"/>
    <p:sldId id="1034" r:id="rId5"/>
    <p:sldId id="1035" r:id="rId6"/>
    <p:sldId id="1033" r:id="rId7"/>
    <p:sldId id="1031" r:id="rId8"/>
    <p:sldId id="1036" r:id="rId9"/>
    <p:sldId id="1037" r:id="rId10"/>
    <p:sldId id="1038" r:id="rId11"/>
    <p:sldId id="1039" r:id="rId12"/>
    <p:sldId id="1040" r:id="rId13"/>
    <p:sldId id="1041" r:id="rId14"/>
    <p:sldId id="9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B0F0"/>
    <a:srgbClr val="BFEBFB"/>
    <a:srgbClr val="262626"/>
    <a:srgbClr val="404040"/>
    <a:srgbClr val="21ADDF"/>
    <a:srgbClr val="000000"/>
    <a:srgbClr val="F3F2F3"/>
    <a:srgbClr val="E5231E"/>
    <a:srgbClr val="46B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66" autoAdjust="0"/>
    <p:restoredTop sz="94444" autoAdjust="0"/>
  </p:normalViewPr>
  <p:slideViewPr>
    <p:cSldViewPr snapToGrid="0" showGuides="1">
      <p:cViewPr varScale="1">
        <p:scale>
          <a:sx n="74" d="100"/>
          <a:sy n="74" d="100"/>
        </p:scale>
        <p:origin x="66" y="12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1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21.05.2020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1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47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48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3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2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34EE8-1DD6-4929-B7B8-30F750D483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06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85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03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40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7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22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71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5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09D3-9A56-4D70-AB01-BC424B382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7956548" cy="11984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202085"/>
            <a:ext cx="11496675" cy="9272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380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3687" y="371953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4506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7657" y="371952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EA87B94-F2A0-427E-B660-8569B5EA09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0FE661-9432-4351-A938-CD716F2DC45E}" type="datetime1">
              <a:rPr lang="en-US" smtClean="0"/>
              <a:t>5/21/2020</a:t>
            </a:fld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07E4E8E-7AEA-4798-B41B-E44C9A4442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BF9F099-A708-492B-9666-B1030F072A2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108013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7" y="1268412"/>
            <a:ext cx="10801348" cy="4860926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4670F045-806E-425A-86B4-32E0D5E863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6BF1CC-3BAD-4BB9-B717-3F5D044B8E8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AA4A-79CC-4CBB-9EC8-B3B7030C7E3E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AE4930-1E0B-4443-8FCC-3EF9232EF9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39AC7A-0B0A-4434-9B1F-404C0CCD4F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2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9339-D1CD-4C3D-9D0E-B6D872D3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89026"/>
            <a:ext cx="10801349" cy="28797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4AFD0E6B-074F-4856-ADAE-6AFDE0AD3B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830643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1BDC80-AA5D-4A78-98B0-C69933D7F52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70D50-D682-4476-973E-767091493DC8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0564B3-250D-42F0-9534-FD2B09C5F1B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36E6DB-4130-41F6-84C1-5598BFB23A9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06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DFE9C0-FC18-49FC-9D3B-448B3038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39AEA-DA17-4F44-ABD9-A9EE010785F0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5448563"/>
            <a:ext cx="10801350" cy="658789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0261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3000786" cy="6233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 rot="5400000">
            <a:off x="-370283" y="3371399"/>
            <a:ext cx="68580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790" y="365126"/>
            <a:ext cx="5341224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4790" y="1592264"/>
            <a:ext cx="5341224" cy="44924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4790" y="1089025"/>
            <a:ext cx="5341224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9C9F29-9467-4790-A990-E3BA7DDC215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F3A75-0F37-4CCE-BF8F-C7D2800B495D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1AA870-E424-487E-9777-032CB20FB80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620C02-7CF1-46A5-9245-1E7D7C8FFA6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242F43B-6E1D-4F28-8F19-19918A2E6F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5809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968751"/>
            <a:ext cx="8651875" cy="2265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3846158"/>
            <a:ext cx="8651875" cy="1225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1811916"/>
            <a:ext cx="7956549" cy="20379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6B8C75-D5B2-4AC9-8C30-F373F3B7AE3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8C5DC6-7951-4AE0-9F11-0BA28A415A5F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017C71-5FC7-42A7-83BA-25BA02E968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3859DE-9B48-4A38-B4ED-4B67BB10277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64429B62-8741-49E0-AB30-FF383524DC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3708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12192000" cy="4309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8163"/>
            <a:ext cx="121932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089025"/>
            <a:ext cx="10801350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D2465A-354B-498C-8F0D-B6E8CD9140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612BE-EB6B-4124-ADFE-524509FE9753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BE2AFC-6727-4FDE-8F51-E24807504BD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F3DD65-D4B6-4CBA-8F49-7C802136F5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F6A13F-5E57-4B54-BFA6-0A43527F20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8098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8651875" cy="4310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0770"/>
            <a:ext cx="8651875" cy="1190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D61675F-BC6F-4A23-9EB1-CE0952DF319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93032-E825-44B3-A183-AF44DFB6ECC9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47C82-39CB-49C1-943D-69194A0B1C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5E7D11-AB38-4770-AB91-61CB403CD9D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C1A4AD-9D03-4E85-B564-9656BE5E6A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226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AA525-64A9-4C4F-A52F-6DBFDD976E8A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487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-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AA525-64A9-4C4F-A52F-6DBFDD976E8A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54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39349" y="764704"/>
            <a:ext cx="11617291" cy="696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 baseline="0">
                <a:latin typeface="Frutiger Next LT W1G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39349" y="1700808"/>
            <a:ext cx="11617291" cy="4896544"/>
          </a:xfrm>
          <a:prstGeom prst="rect">
            <a:avLst/>
          </a:prstGeom>
        </p:spPr>
        <p:txBody>
          <a:bodyPr>
            <a:normAutofit/>
          </a:bodyPr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 sz="2000" b="0" baseline="0">
                <a:latin typeface="Frutiger Next LT W1G" pitchFamily="34" charset="0"/>
              </a:defRPr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 smtClean="0"/>
              <a:t>Ddd</a:t>
            </a:r>
            <a:endParaRPr lang="de-DE" dirty="0" smtClean="0"/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 smtClean="0"/>
              <a:t>Ddd</a:t>
            </a:r>
            <a:endParaRPr lang="de-DE" dirty="0" smtClean="0"/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510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268412"/>
            <a:ext cx="7956551" cy="4860926"/>
          </a:xfrm>
          <a:prstGeom prst="rect">
            <a:avLst/>
          </a:prstGeom>
        </p:spPr>
        <p:txBody>
          <a:bodyPr/>
          <a:lstStyle>
            <a:lvl1pPr defTabSz="284400"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A33FBA-7D22-4532-AC9C-95B8E02232C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DD35FE9-67CB-4E22-B791-B28F44EF27AB}" type="datetime1">
              <a:rPr lang="en-US" smtClean="0"/>
              <a:t>5/21/2020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B7E09D-1A2C-4AFD-A321-1D82FF3C9B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605FDB6-1F62-4B0D-821E-1DDA79D2403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-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5/21/2020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722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-scree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5/21/2020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3833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7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-screen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5/21/2020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7" y="126124"/>
            <a:ext cx="10801348" cy="600321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3329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39349" y="764704"/>
            <a:ext cx="11617291" cy="696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 baseline="0">
                <a:latin typeface="Frutiger Next LT W1G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39349" y="1700808"/>
            <a:ext cx="11617291" cy="4896544"/>
          </a:xfrm>
          <a:prstGeom prst="rect">
            <a:avLst/>
          </a:prstGeom>
        </p:spPr>
        <p:txBody>
          <a:bodyPr>
            <a:normAutofit/>
          </a:bodyPr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 sz="2000" b="0" baseline="0">
                <a:latin typeface="Frutiger Next LT W1G" pitchFamily="34" charset="0"/>
              </a:defRPr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 smtClean="0"/>
              <a:t>Ddd</a:t>
            </a:r>
            <a:endParaRPr lang="de-DE" dirty="0" smtClean="0"/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 smtClean="0"/>
              <a:t>Ddd</a:t>
            </a:r>
            <a:endParaRPr lang="de-DE" dirty="0" smtClean="0"/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242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09D3-9A56-4D70-AB01-BC424B382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7956548" cy="11984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202085"/>
            <a:ext cx="11496675" cy="9272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380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3687" y="371953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4506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7657" y="371952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EA87B94-F2A0-427E-B660-8569B5EA09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E661-9432-4351-A938-CD716F2DC45E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07E4E8E-7AEA-4798-B41B-E44C9A4442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BF9F099-A708-492B-9666-B1030F072A2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26599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1089025"/>
            <a:ext cx="7956549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A33FBA-7D22-4532-AC9C-95B8E02232C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35FE9-67CB-4E22-B791-B28F44EF27AB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B7E09D-1A2C-4AFD-A321-1D82FF3C9B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605FDB6-1F62-4B0D-821E-1DDA79D2403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492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23" y="115888"/>
            <a:ext cx="10794052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623" y="1592264"/>
            <a:ext cx="380604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623" y="1089025"/>
            <a:ext cx="7949252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FF797D-D68B-448F-9EF9-8565E16D3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138" y="1592264"/>
            <a:ext cx="3884592" cy="4537073"/>
          </a:xfrm>
          <a:prstGeom prst="rect">
            <a:avLst/>
          </a:prstGeom>
        </p:spPr>
        <p:txBody>
          <a:bodyPr/>
          <a:lstStyle>
            <a:lvl2pPr defTabSz="687600"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CF808356-F1D3-4E54-96FE-067E960513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4285318-182B-4275-82AD-58FC8AEAF9F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F914B-0619-4EC3-A545-3440B74C3516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C33625-2406-4F76-A793-8CCD27FB720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A0482F7-AF8F-4B8B-9F26-77EADFAB94A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82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8084" y="6237963"/>
            <a:ext cx="3523915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237963"/>
            <a:ext cx="8651874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909326-5AF4-4A88-97FF-ECA036979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592263"/>
            <a:ext cx="795655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0EB72566-25B1-4AC5-8DFD-74DB6829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36525"/>
            <a:ext cx="10801349" cy="95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Datumsplatzhalter 19">
            <a:extLst>
              <a:ext uri="{FF2B5EF4-FFF2-40B4-BE49-F238E27FC236}">
                <a16:creationId xmlns:a16="http://schemas.microsoft.com/office/drawing/2014/main" id="{13EFEA2E-EA03-4D81-9489-7647000D9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5550" y="6352598"/>
            <a:ext cx="1225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2E72350C-EE76-435C-9172-0688999591A6}" type="datetime1">
              <a:rPr lang="en-US" smtClean="0"/>
              <a:t>5/21/2020</a:t>
            </a:fld>
            <a:endParaRPr lang="de-DE" dirty="0"/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DFBBA49C-F52C-4DF5-97C3-1E373625C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1074" y="6352598"/>
            <a:ext cx="3245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63600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60C13802-11A0-4808-BF6B-86CEA24A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675" y="6359905"/>
            <a:ext cx="783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2" r:id="rId3"/>
    <p:sldLayoutId id="2147483684" r:id="rId4"/>
    <p:sldLayoutId id="2147483685" r:id="rId5"/>
    <p:sldLayoutId id="2147483700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marR="0" indent="-285750" algn="l" defTabSz="284400" rtl="0" eaLnBrk="1" fontAlgn="auto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SzPts val="2400"/>
        <a:buFont typeface="Wingdings" panose="05000000000000000000" pitchFamily="2" charset="2"/>
        <a:buChar char="§"/>
        <a:tabLst/>
        <a:defRPr lang="en-US" sz="2200" kern="1200" noProof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7913" indent="-1825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100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  <p15:guide id="13" orient="horz" pos="38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8084" y="6237963"/>
            <a:ext cx="3523915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237963"/>
            <a:ext cx="8651874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909326-5AF4-4A88-97FF-ECA036979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592263"/>
            <a:ext cx="795655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0EB72566-25B1-4AC5-8DFD-74DB6829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36525"/>
            <a:ext cx="10801349" cy="95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Datumsplatzhalter 19">
            <a:extLst>
              <a:ext uri="{FF2B5EF4-FFF2-40B4-BE49-F238E27FC236}">
                <a16:creationId xmlns:a16="http://schemas.microsoft.com/office/drawing/2014/main" id="{13EFEA2E-EA03-4D81-9489-7647000D9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5550" y="6352598"/>
            <a:ext cx="1225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2350C-EE76-435C-9172-0688999591A6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DFBBA49C-F52C-4DF5-97C3-1E373625C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1074" y="6352598"/>
            <a:ext cx="3245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63600"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60C13802-11A0-4808-BF6B-86CEA24A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675" y="6359905"/>
            <a:ext cx="783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48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marR="0" indent="-285750" algn="l" defTabSz="284400" rtl="0" eaLnBrk="1" fontAlgn="auto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SzPts val="2400"/>
        <a:buFont typeface="Wingdings" panose="05000000000000000000" pitchFamily="2" charset="2"/>
        <a:buChar char="§"/>
        <a:tabLst/>
        <a:defRPr lang="en-US" sz="2200" kern="1200" noProof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7913" indent="-1825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pos="7582">
          <p15:clr>
            <a:srgbClr val="F26B43"/>
          </p15:clr>
        </p15:guide>
        <p15:guide id="3" pos="2933">
          <p15:clr>
            <a:srgbClr val="F26B43"/>
          </p15:clr>
        </p15:guide>
        <p15:guide id="4" pos="5450">
          <p15:clr>
            <a:srgbClr val="F26B43"/>
          </p15:clr>
        </p15:guide>
        <p15:guide id="5" orient="horz" pos="2500">
          <p15:clr>
            <a:srgbClr val="F26B43"/>
          </p15:clr>
        </p15:guide>
        <p15:guide id="6" orient="horz" pos="3929">
          <p15:clr>
            <a:srgbClr val="F26B43"/>
          </p15:clr>
        </p15:guide>
        <p15:guide id="7" orient="horz" pos="3997">
          <p15:clr>
            <a:srgbClr val="F26B43"/>
          </p15:clr>
        </p15:guide>
        <p15:guide id="8" orient="horz" pos="73">
          <p15:clr>
            <a:srgbClr val="F26B43"/>
          </p15:clr>
        </p15:guide>
        <p15:guide id="9" orient="horz" pos="686">
          <p15:clr>
            <a:srgbClr val="F26B43"/>
          </p15:clr>
        </p15:guide>
        <p15:guide id="10" orient="horz" pos="1003">
          <p15:clr>
            <a:srgbClr val="F26B43"/>
          </p15:clr>
        </p15:guide>
        <p15:guide id="11" pos="7242">
          <p15:clr>
            <a:srgbClr val="F26B43"/>
          </p15:clr>
        </p15:guide>
        <p15:guide id="12" orient="horz" pos="799">
          <p15:clr>
            <a:srgbClr val="F26B43"/>
          </p15:clr>
        </p15:guide>
        <p15:guide id="13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875452-D548-4EEC-BA89-DE48BBA114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Low-Functional Prototypes</a:t>
            </a:r>
            <a:endParaRPr lang="en-US" dirty="0"/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A14D6A10-FCBD-43C4-9B24-CD6428E5EA6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49606A8-74C1-4D5C-9083-2C32D4B3A7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002E4239-9C90-407D-B00F-DCBF08F5A841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1" name="Picture 2" descr="https://upload.wikimedia.org/wikipedia/commons/thumb/5/57/CC-BY-SA_icon_white.svg/800px-CC-BY-SA_icon_white.svg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8" y="6299798"/>
            <a:ext cx="1399149" cy="4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roduction ID_39454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5822" b="9428"/>
          <a:stretch/>
        </p:blipFill>
        <p:spPr>
          <a:xfrm>
            <a:off x="0" y="1086846"/>
            <a:ext cx="12204000" cy="28800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695327" y="0"/>
            <a:ext cx="7333382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Video by </a:t>
            </a:r>
            <a:r>
              <a:rPr lang="en-US" sz="1200" dirty="0" err="1" smtClean="0">
                <a:solidFill>
                  <a:schemeClr val="bg2">
                    <a:lumMod val="50000"/>
                  </a:schemeClr>
                </a:solidFill>
              </a:rPr>
              <a:t>cottonbro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from https://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www.pexels.com/video/a-pen-and-a-paper-on-a-clipboard-3945495 (PD)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5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Low-Functional Prototypes</a:t>
            </a:r>
            <a:endParaRPr lang="en-US" dirty="0"/>
          </a:p>
        </p:txBody>
      </p:sp>
      <p:pic>
        <p:nvPicPr>
          <p:cNvPr id="6" name="powerpoint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324" y="108857"/>
            <a:ext cx="3136447" cy="60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Axure</a:t>
            </a:r>
            <a:r>
              <a:rPr lang="en-US" dirty="0" smtClean="0"/>
              <a:t> RP 9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Low-Functional Prototypes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-22326"/>
            <a:ext cx="8786132" cy="62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4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and Disadvantages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695327" y="1268412"/>
            <a:ext cx="7965715" cy="48609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Low-functional prototypes</a:t>
            </a:r>
          </a:p>
          <a:p>
            <a:pPr lvl="1"/>
            <a:r>
              <a:rPr lang="en-US" dirty="0" smtClean="0"/>
              <a:t>Provide little to no (automated) functions</a:t>
            </a:r>
          </a:p>
          <a:p>
            <a:pPr lvl="1"/>
            <a:r>
              <a:rPr lang="en-US" dirty="0" smtClean="0"/>
              <a:t>Paper, standard software or dedicated tools to build them quickly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Advantages</a:t>
            </a:r>
          </a:p>
          <a:p>
            <a:pPr lvl="1"/>
            <a:r>
              <a:rPr lang="en-US" dirty="0"/>
              <a:t>Requires little effort</a:t>
            </a:r>
          </a:p>
          <a:p>
            <a:pPr lvl="1"/>
            <a:r>
              <a:rPr lang="en-US" dirty="0" smtClean="0"/>
              <a:t>Speeds up the design iterations</a:t>
            </a:r>
          </a:p>
          <a:p>
            <a:pPr lvl="1"/>
            <a:r>
              <a:rPr lang="en-US" dirty="0" smtClean="0"/>
              <a:t>Explore many design solutions</a:t>
            </a:r>
          </a:p>
          <a:p>
            <a:endParaRPr lang="en-US" dirty="0" smtClean="0"/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Not everything can be realized</a:t>
            </a:r>
          </a:p>
          <a:p>
            <a:pPr lvl="1"/>
            <a:r>
              <a:rPr lang="en-US" dirty="0" smtClean="0"/>
              <a:t>Efficiency is hardly measurable</a:t>
            </a:r>
          </a:p>
          <a:p>
            <a:pPr lvl="1"/>
            <a:r>
              <a:rPr lang="en-US" dirty="0" smtClean="0"/>
              <a:t>Reusability is limited</a:t>
            </a:r>
          </a:p>
          <a:p>
            <a:pPr lvl="1"/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Low-Functional Prototypes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3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License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695325" y="67112"/>
            <a:ext cx="10881482" cy="142032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This file is licensed under the Creative Commons Attribution-Share Alike 4.0 </a:t>
            </a:r>
            <a:r>
              <a:rPr lang="en-US" sz="2000" dirty="0" smtClean="0"/>
              <a:t>(CC BY-SA) license: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https://creativecommons.org/licenses/by-sa/4.0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Attribution: Niels Henze</a:t>
            </a:r>
            <a:endParaRPr lang="en-US" sz="2000" dirty="0"/>
          </a:p>
        </p:txBody>
      </p:sp>
      <p:sp>
        <p:nvSpPr>
          <p:cNvPr id="7" name="Rechteck 6"/>
          <p:cNvSpPr/>
          <p:nvPr/>
        </p:nvSpPr>
        <p:spPr>
          <a:xfrm>
            <a:off x="695325" y="5878480"/>
            <a:ext cx="4462760" cy="369332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dirty="0" smtClean="0"/>
              <a:t>For more content see: https</a:t>
            </a:r>
            <a:r>
              <a:rPr lang="en-US"/>
              <a:t>://</a:t>
            </a:r>
            <a:r>
              <a:rPr lang="en-US" smtClean="0"/>
              <a:t>hci-lecture.de</a:t>
            </a:r>
            <a:endParaRPr lang="en-US" dirty="0"/>
          </a:p>
        </p:txBody>
      </p:sp>
      <p:pic>
        <p:nvPicPr>
          <p:cNvPr id="9" name="Picture 2" descr="https://upload.wikimedia.org/wikipedia/commons/thumb/5/57/CC-BY-SA_icon_white.svg/800px-CC-BY-SA_icon_white.svg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8" y="6299798"/>
            <a:ext cx="1399149" cy="4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71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Learning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r>
              <a:rPr lang="en-US" sz="2400" dirty="0" smtClean="0"/>
              <a:t>Know techniques to develop prototypes with low functionality</a:t>
            </a:r>
            <a:endParaRPr lang="en-US" sz="2400" dirty="0"/>
          </a:p>
          <a:p>
            <a:pPr marL="342900" indent="-342900"/>
            <a:r>
              <a:rPr lang="en-US" sz="2400" dirty="0" smtClean="0"/>
              <a:t>Be able to select an appropriate prototyping technique </a:t>
            </a:r>
          </a:p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Low-Functional Prototypes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many purposes of Prototypes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Within the design team</a:t>
            </a:r>
          </a:p>
          <a:p>
            <a:endParaRPr lang="en-US" dirty="0" smtClean="0"/>
          </a:p>
          <a:p>
            <a:r>
              <a:rPr lang="en-US" dirty="0" smtClean="0"/>
              <a:t>Communication with others</a:t>
            </a:r>
          </a:p>
          <a:p>
            <a:endParaRPr lang="en-US" dirty="0" smtClean="0"/>
          </a:p>
          <a:p>
            <a:r>
              <a:rPr lang="en-US" dirty="0" smtClean="0"/>
              <a:t>Test with potential users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Low-Functional Prototypes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8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Low-Functional Prototypes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22955" r="12895"/>
          <a:stretch/>
        </p:blipFill>
        <p:spPr>
          <a:xfrm>
            <a:off x="-11430" y="0"/>
            <a:ext cx="7602077" cy="623981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61521" r="12895"/>
          <a:stretch/>
        </p:blipFill>
        <p:spPr>
          <a:xfrm flipH="1">
            <a:off x="7590646" y="0"/>
            <a:ext cx="4593734" cy="62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4075"/>
            <a:ext cx="9656005" cy="4946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/>
          <a:p>
            <a:r>
              <a:rPr lang="en-US" dirty="0" smtClean="0"/>
              <a:t>Sketches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Low-Functional Prototypes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4075"/>
            <a:ext cx="9656005" cy="4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0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Low-Functional Prototypes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127679" y="421282"/>
            <a:ext cx="7368996" cy="5708055"/>
          </a:xfrm>
        </p:spPr>
        <p:txBody>
          <a:bodyPr/>
          <a:lstStyle/>
          <a:p>
            <a:r>
              <a:rPr lang="en-US" dirty="0" smtClean="0"/>
              <a:t>Exploring design ideas</a:t>
            </a:r>
          </a:p>
          <a:p>
            <a:r>
              <a:rPr lang="en-US" dirty="0" smtClean="0"/>
              <a:t>Communicating interface designs</a:t>
            </a:r>
          </a:p>
          <a:p>
            <a:r>
              <a:rPr lang="en-US" dirty="0" smtClean="0"/>
              <a:t>Early user tests</a:t>
            </a:r>
          </a:p>
          <a:p>
            <a:endParaRPr lang="en-US" dirty="0"/>
          </a:p>
        </p:txBody>
      </p:sp>
      <p:pic>
        <p:nvPicPr>
          <p:cNvPr id="8" name="paper_prototype_vim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335" t="4612" r="43875" b="3074"/>
          <a:stretch/>
        </p:blipFill>
        <p:spPr>
          <a:xfrm>
            <a:off x="695323" y="-9849"/>
            <a:ext cx="3329190" cy="6252693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024513" y="0"/>
            <a:ext cx="57783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Video by Judith </a:t>
            </a:r>
            <a:r>
              <a:rPr lang="en-US" sz="1400" dirty="0" err="1"/>
              <a:t>Amores</a:t>
            </a:r>
            <a:r>
              <a:rPr lang="en-US" sz="1400" dirty="0"/>
              <a:t> from https://vimeo.com/76766231 (CC-BY-SA)</a:t>
            </a:r>
          </a:p>
        </p:txBody>
      </p:sp>
    </p:spTree>
    <p:extLst>
      <p:ext uri="{BB962C8B-B14F-4D97-AF65-F5344CB8AC3E}">
        <p14:creationId xmlns:p14="http://schemas.microsoft.com/office/powerpoint/2010/main" val="400388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Low-Functional Prototypes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4"/>
          <a:stretch/>
        </p:blipFill>
        <p:spPr>
          <a:xfrm>
            <a:off x="695325" y="0"/>
            <a:ext cx="7968615" cy="625221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95325" y="0"/>
            <a:ext cx="7254871" cy="307777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By Betsy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Weber from https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://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www.flickr.com/photos/betsyweber/5516971798 (CC-BY 2.0)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2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Low-Functional Prototypes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0"/>
            <a:ext cx="8471535" cy="62528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95325" y="1"/>
            <a:ext cx="8471535" cy="26626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0000" anchor="ctr">
            <a:no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Image by Rosenfeld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Media from https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://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www.flickr.com/photos/rosenfeldmedia/3978127831 (CC-BY 2.0)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3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Low-Functional Prototypes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0"/>
            <a:ext cx="7918836" cy="624493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0"/>
            <a:ext cx="7920000" cy="624585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" y="0"/>
            <a:ext cx="7920000" cy="624585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123" y="1583684"/>
            <a:ext cx="6976872" cy="393649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959" y="1583684"/>
            <a:ext cx="6976872" cy="393649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25" y="0"/>
            <a:ext cx="7920000" cy="624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2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Interactionla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ADDF"/>
      </a:accent1>
      <a:accent2>
        <a:srgbClr val="8ABE3F"/>
      </a:accent2>
      <a:accent3>
        <a:srgbClr val="FEC63E"/>
      </a:accent3>
      <a:accent4>
        <a:srgbClr val="EA7B34"/>
      </a:accent4>
      <a:accent5>
        <a:srgbClr val="3E444C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raction L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nteractionla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ADDF"/>
      </a:accent1>
      <a:accent2>
        <a:srgbClr val="8ABE3F"/>
      </a:accent2>
      <a:accent3>
        <a:srgbClr val="FEC63E"/>
      </a:accent3>
      <a:accent4>
        <a:srgbClr val="EA7B34"/>
      </a:accent4>
      <a:accent5>
        <a:srgbClr val="3E444C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raction L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Breitbild</PresentationFormat>
  <Paragraphs>87</Paragraphs>
  <Slides>13</Slides>
  <Notes>13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</vt:lpstr>
      <vt:lpstr>Calibri</vt:lpstr>
      <vt:lpstr>Frutiger Next LT W1G</vt:lpstr>
      <vt:lpstr>HelveticaNeueLT Std Med</vt:lpstr>
      <vt:lpstr>Wingdings</vt:lpstr>
      <vt:lpstr>Office Theme</vt:lpstr>
      <vt:lpstr>1_Office Theme</vt:lpstr>
      <vt:lpstr>Low-Functional Prototypes</vt:lpstr>
      <vt:lpstr>Learning Goals</vt:lpstr>
      <vt:lpstr>The many purposes of Prototypes</vt:lpstr>
      <vt:lpstr>PowerPoint-Präsentation</vt:lpstr>
      <vt:lpstr>Sketches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Axure RP 9</vt:lpstr>
      <vt:lpstr>Advantages and Disadvantages</vt:lpstr>
      <vt:lpstr>License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Niels Henze</cp:lastModifiedBy>
  <cp:revision>610</cp:revision>
  <dcterms:created xsi:type="dcterms:W3CDTF">2017-10-10T14:10:45Z</dcterms:created>
  <dcterms:modified xsi:type="dcterms:W3CDTF">2020-05-21T17:34:04Z</dcterms:modified>
</cp:coreProperties>
</file>